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51" r:id="rId4"/>
    <p:sldId id="352" r:id="rId5"/>
    <p:sldId id="354" r:id="rId6"/>
    <p:sldId id="358" r:id="rId7"/>
    <p:sldId id="359" r:id="rId8"/>
    <p:sldId id="360" r:id="rId9"/>
    <p:sldId id="361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77403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Percentages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67349" y="2669065"/>
            <a:ext cx="2714565" cy="674521"/>
          </a:xfrm>
        </p:spPr>
        <p:txBody>
          <a:bodyPr/>
          <a:lstStyle/>
          <a:p>
            <a:r>
              <a:rPr lang="en-US" dirty="0"/>
              <a:t>Unit 2 Lesson 9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5635" y="-19050"/>
            <a:ext cx="1712035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PERCENTAGES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403860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the concept of percentages and</a:t>
            </a:r>
            <a:br>
              <a:rPr lang="en-US" sz="2400" dirty="0"/>
            </a:br>
            <a:r>
              <a:rPr lang="en-US" sz="2400" dirty="0"/>
              <a:t>find the percentages, part and base</a:t>
            </a:r>
            <a:br>
              <a:rPr lang="en-US" sz="2400" dirty="0"/>
            </a:b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Percentage</a:t>
            </a:r>
          </a:p>
          <a:p>
            <a:r>
              <a:rPr lang="en-US" sz="2400" dirty="0"/>
              <a:t>Part and Base</a:t>
            </a:r>
          </a:p>
          <a:p>
            <a:r>
              <a:rPr lang="en-US" sz="2400" dirty="0"/>
              <a:t>Percent proportion</a:t>
            </a:r>
          </a:p>
          <a:p>
            <a:r>
              <a:rPr lang="en-US" sz="2400" dirty="0"/>
              <a:t>Percent equation 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651" y="372967"/>
            <a:ext cx="8686800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>
                <a:solidFill>
                  <a:srgbClr val="0070C0"/>
                </a:solidFill>
              </a:rPr>
              <a:t>What is Percentage?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The percentage represents the number of parts of anything divided into 100 equal parts. It can also be termed as the ratio of </a:t>
            </a:r>
            <a:r>
              <a:rPr lang="en-US" sz="2400" b="1" dirty="0"/>
              <a:t>part</a:t>
            </a:r>
            <a:r>
              <a:rPr lang="en-US" sz="2400" dirty="0"/>
              <a:t> to </a:t>
            </a:r>
            <a:r>
              <a:rPr lang="en-US" sz="2400" b="1" dirty="0"/>
              <a:t>whole</a:t>
            </a:r>
            <a:r>
              <a:rPr lang="en-US" sz="2400" dirty="0"/>
              <a:t>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000" b="1" u="sng" dirty="0">
                <a:solidFill>
                  <a:srgbClr val="0070C0"/>
                </a:solidFill>
              </a:rPr>
              <a:t>Percent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1 percent means 1 part out of 100 parts (or base)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It is represented as: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sp>
        <p:nvSpPr>
          <p:cNvPr id="21" name="Right Arrow 20"/>
          <p:cNvSpPr/>
          <p:nvPr/>
        </p:nvSpPr>
        <p:spPr>
          <a:xfrm>
            <a:off x="2223571" y="3622685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895600" y="3530158"/>
                <a:ext cx="1183664" cy="55483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1 %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3530158"/>
                <a:ext cx="1183664" cy="554832"/>
              </a:xfrm>
              <a:prstGeom prst="rect">
                <a:avLst/>
              </a:prstGeom>
              <a:blipFill rotWithShape="1">
                <a:blip r:embed="rId2"/>
                <a:stretch>
                  <a:fillRect l="-5155" b="-43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-35635" y="-19050"/>
            <a:ext cx="17120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PERCENTAGES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2234244" y="4248150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895600" y="4237390"/>
                <a:ext cx="1183664" cy="50283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%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4237390"/>
                <a:ext cx="1183664" cy="502830"/>
              </a:xfrm>
              <a:prstGeom prst="rect">
                <a:avLst/>
              </a:prstGeom>
              <a:blipFill rotWithShape="1">
                <a:blip r:embed="rId4"/>
                <a:stretch>
                  <a:fillRect b="-72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8014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346710"/>
                <a:ext cx="8686800" cy="3810221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Percent Equation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 be a </a:t>
                </a:r>
                <a:r>
                  <a:rPr lang="en-US" sz="2400" b="1" dirty="0"/>
                  <a:t>part </a:t>
                </a:r>
                <a:r>
                  <a:rPr lang="en-US" sz="2400" dirty="0"/>
                  <a:t>of a </a:t>
                </a:r>
                <a:r>
                  <a:rPr lang="en-US" sz="2400" b="1" dirty="0"/>
                  <a:t>base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. Then the statement “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 is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𝒑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percent of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”</a:t>
                </a:r>
                <a:r>
                  <a:rPr lang="en-US" sz="2400" b="1" dirty="0"/>
                  <a:t> </a:t>
                </a:r>
                <a:r>
                  <a:rPr lang="en-US" sz="2400" dirty="0"/>
                  <a:t>can be represented as:</a:t>
                </a:r>
                <a:endParaRPr lang="en-US" sz="24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Finding a Part: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The percent equation can be used to find the part, given the percentage and the base.</a:t>
                </a: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346710"/>
                <a:ext cx="8686800" cy="3810221"/>
              </a:xfrm>
              <a:blipFill rotWithShape="1">
                <a:blip r:embed="rId2"/>
                <a:stretch>
                  <a:fillRect l="-1053" t="-800" r="-7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079413" y="1733550"/>
                <a:ext cx="1366485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% .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9413" y="1733550"/>
                <a:ext cx="1366485" cy="400110"/>
              </a:xfrm>
              <a:prstGeom prst="rect">
                <a:avLst/>
              </a:prstGeom>
              <a:blipFill rotWithShape="1">
                <a:blip r:embed="rId3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4187922" y="3232244"/>
                <a:ext cx="1755678" cy="62388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𝒑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𝟏𝟎𝟎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.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7922" y="3232244"/>
                <a:ext cx="1755678" cy="62388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3485629" y="3333749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-35635" y="-19050"/>
            <a:ext cx="17120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PERCENTAGES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834709" y="3333749"/>
                <a:ext cx="1366485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% .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4709" y="3333749"/>
                <a:ext cx="1366485" cy="400110"/>
              </a:xfrm>
              <a:prstGeom prst="rect">
                <a:avLst/>
              </a:prstGeom>
              <a:blipFill rotWithShape="1">
                <a:blip r:embed="rId6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6025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417" y="285411"/>
            <a:ext cx="8686800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1: What is 30% of 150?  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31" name="Title 1"/>
          <p:cNvSpPr txBox="1">
            <a:spLocks/>
          </p:cNvSpPr>
          <p:nvPr/>
        </p:nvSpPr>
        <p:spPr>
          <a:xfrm>
            <a:off x="-35635" y="-19050"/>
            <a:ext cx="17120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PERCENTAGES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4010259" y="1022445"/>
                <a:ext cx="1755678" cy="62388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𝒑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𝟏𝟎𝟎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.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0259" y="1022445"/>
                <a:ext cx="1755678" cy="62388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ight Arrow 32"/>
          <p:cNvSpPr/>
          <p:nvPr/>
        </p:nvSpPr>
        <p:spPr>
          <a:xfrm>
            <a:off x="3307966" y="1123950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1657046" y="1123950"/>
                <a:ext cx="1366485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% .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7046" y="1123950"/>
                <a:ext cx="1366485" cy="400110"/>
              </a:xfrm>
              <a:prstGeom prst="rect">
                <a:avLst/>
              </a:prstGeom>
              <a:blipFill rotWithShape="1">
                <a:blip r:embed="rId4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ight Arrow 38"/>
          <p:cNvSpPr/>
          <p:nvPr/>
        </p:nvSpPr>
        <p:spPr>
          <a:xfrm>
            <a:off x="1981200" y="2038350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2743199" y="1911294"/>
                <a:ext cx="3022737" cy="67056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%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𝒐𝒇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𝟏𝟓𝟎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𝟑𝟎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𝟏𝟎𝟎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.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𝟏𝟓𝟎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199" y="1911294"/>
                <a:ext cx="3022737" cy="67056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ight Arrow 40"/>
          <p:cNvSpPr/>
          <p:nvPr/>
        </p:nvSpPr>
        <p:spPr>
          <a:xfrm>
            <a:off x="2096313" y="2852384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2703003" y="2778316"/>
                <a:ext cx="3151080" cy="39556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%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𝒐𝒇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𝟏𝟓𝟎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 . 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3003" y="2778316"/>
                <a:ext cx="3151080" cy="395566"/>
              </a:xfrm>
              <a:prstGeom prst="rect">
                <a:avLst/>
              </a:prstGeom>
              <a:blipFill rotWithShape="1">
                <a:blip r:embed="rId6"/>
                <a:stretch>
                  <a:fillRect b="-1538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ight Arrow 42"/>
          <p:cNvSpPr/>
          <p:nvPr/>
        </p:nvSpPr>
        <p:spPr>
          <a:xfrm>
            <a:off x="2499224" y="3465035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3154745" y="3434703"/>
                <a:ext cx="2308665" cy="40011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%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𝒐𝒇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𝟏𝟓𝟎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𝟒𝟓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4745" y="3434703"/>
                <a:ext cx="2308665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1176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3874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346710"/>
                <a:ext cx="8686800" cy="3810221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Proportion Equation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 be a </a:t>
                </a:r>
                <a:r>
                  <a:rPr lang="en-US" sz="2400" b="1" dirty="0"/>
                  <a:t>part </a:t>
                </a:r>
                <a:r>
                  <a:rPr lang="en-US" sz="2400" dirty="0"/>
                  <a:t>of a </a:t>
                </a:r>
                <a:r>
                  <a:rPr lang="en-US" sz="2400" b="1" dirty="0"/>
                  <a:t>base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. Then the statement “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 is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𝒑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percent of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”</a:t>
                </a:r>
                <a:r>
                  <a:rPr lang="en-US" sz="2400" b="1" dirty="0"/>
                  <a:t> </a:t>
                </a:r>
                <a:r>
                  <a:rPr lang="en-US" sz="2400" dirty="0"/>
                  <a:t>can be represented as a proportion:</a:t>
                </a:r>
                <a:endParaRPr lang="en-US" sz="24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Finding a Percent: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The proportion equation can be used to find a percent, given the part and the base.</a:t>
                </a: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346710"/>
                <a:ext cx="8686800" cy="3810221"/>
              </a:xfrm>
              <a:blipFill rotWithShape="1">
                <a:blip r:embed="rId2"/>
                <a:stretch>
                  <a:fillRect l="-1053" t="-800" r="-7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429000" y="1657350"/>
                <a:ext cx="1319067" cy="62388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𝒑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1657350"/>
                <a:ext cx="1319067" cy="62388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3962174" y="3765605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-35635" y="-19050"/>
            <a:ext cx="17120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PERCENTAGES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414208" y="3667410"/>
                <a:ext cx="1319067" cy="62388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𝒑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208" y="3667410"/>
                <a:ext cx="1319067" cy="62388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648200" y="3649566"/>
                <a:ext cx="1752600" cy="623825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.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3649566"/>
                <a:ext cx="1752600" cy="623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6000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437" y="285411"/>
            <a:ext cx="8074363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2: What percent of 36 is 12?  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31" name="Title 1"/>
          <p:cNvSpPr txBox="1">
            <a:spLocks/>
          </p:cNvSpPr>
          <p:nvPr/>
        </p:nvSpPr>
        <p:spPr>
          <a:xfrm>
            <a:off x="-35635" y="-19050"/>
            <a:ext cx="17120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PERCENTAGES</a:t>
            </a:r>
          </a:p>
        </p:txBody>
      </p:sp>
      <p:sp>
        <p:nvSpPr>
          <p:cNvPr id="39" name="Right Arrow 38"/>
          <p:cNvSpPr/>
          <p:nvPr/>
        </p:nvSpPr>
        <p:spPr>
          <a:xfrm>
            <a:off x="2469149" y="2005893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3115000" y="1922311"/>
                <a:ext cx="1837999" cy="53694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𝒑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𝟏𝟐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𝟑𝟔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.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𝟏𝟎𝟎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%</a:t>
                </a: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5000" y="1922311"/>
                <a:ext cx="1837999" cy="536942"/>
              </a:xfrm>
              <a:prstGeom prst="rect">
                <a:avLst/>
              </a:prstGeom>
              <a:blipFill rotWithShape="1">
                <a:blip r:embed="rId3"/>
                <a:stretch>
                  <a:fillRect b="-795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ight Arrow 40"/>
          <p:cNvSpPr/>
          <p:nvPr/>
        </p:nvSpPr>
        <p:spPr>
          <a:xfrm>
            <a:off x="2693356" y="2837985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3362536" y="2692556"/>
                <a:ext cx="1438064" cy="67056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𝟏𝟎𝟎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2536" y="2692556"/>
                <a:ext cx="1438064" cy="67056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ight Arrow 42"/>
          <p:cNvSpPr/>
          <p:nvPr/>
        </p:nvSpPr>
        <p:spPr>
          <a:xfrm>
            <a:off x="2574616" y="3566499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3250598" y="3551333"/>
                <a:ext cx="1734534" cy="40011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0598" y="3551333"/>
                <a:ext cx="1734534" cy="400110"/>
              </a:xfrm>
              <a:prstGeom prst="rect">
                <a:avLst/>
              </a:prstGeom>
              <a:blipFill rotWithShape="1">
                <a:blip r:embed="rId5"/>
                <a:stretch>
                  <a:fillRect b="-746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ight Arrow 13"/>
          <p:cNvSpPr/>
          <p:nvPr/>
        </p:nvSpPr>
        <p:spPr>
          <a:xfrm>
            <a:off x="3591435" y="1145945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043469" y="1047750"/>
                <a:ext cx="1319067" cy="62388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𝒑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469" y="1047750"/>
                <a:ext cx="1319067" cy="62388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4277460" y="1029906"/>
                <a:ext cx="1742339" cy="623825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.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60" y="1029906"/>
                <a:ext cx="1742339" cy="62382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316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14350"/>
            <a:ext cx="8686800" cy="3810221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Finding a Base: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000" dirty="0"/>
              <a:t>The proportion equation can also be used to find a base, given the part and percentage.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3581400" y="2283839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-35635" y="-19050"/>
            <a:ext cx="17120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PERCENTAGES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073736" y="2174627"/>
                <a:ext cx="1279064" cy="62388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𝒑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3736" y="2174627"/>
                <a:ext cx="1279064" cy="62388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378996" y="2124652"/>
                <a:ext cx="1593273" cy="67569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𝒑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.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𝟏𝟎𝟎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8996" y="2124652"/>
                <a:ext cx="1593273" cy="67569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9697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437" y="285411"/>
            <a:ext cx="8074363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3: 15% percent of what number is 6.75?  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31" name="Title 1"/>
          <p:cNvSpPr txBox="1">
            <a:spLocks/>
          </p:cNvSpPr>
          <p:nvPr/>
        </p:nvSpPr>
        <p:spPr>
          <a:xfrm>
            <a:off x="-35635" y="-19050"/>
            <a:ext cx="1712035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PERCENTAGES</a:t>
            </a:r>
          </a:p>
        </p:txBody>
      </p:sp>
      <p:sp>
        <p:nvSpPr>
          <p:cNvPr id="39" name="Right Arrow 38"/>
          <p:cNvSpPr/>
          <p:nvPr/>
        </p:nvSpPr>
        <p:spPr>
          <a:xfrm>
            <a:off x="2469149" y="2005893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3200400" y="1922311"/>
                <a:ext cx="1878727" cy="54149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𝒃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𝟔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𝟕𝟓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𝟏𝟓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.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𝟏𝟎𝟎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%</a:t>
                </a: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1922311"/>
                <a:ext cx="1878727" cy="541495"/>
              </a:xfrm>
              <a:prstGeom prst="rect">
                <a:avLst/>
              </a:prstGeom>
              <a:blipFill rotWithShape="1">
                <a:blip r:embed="rId3"/>
                <a:stretch>
                  <a:fillRect r="-3247" b="-786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ight Arrow 40"/>
          <p:cNvSpPr/>
          <p:nvPr/>
        </p:nvSpPr>
        <p:spPr>
          <a:xfrm>
            <a:off x="2693356" y="2837985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3427903" y="2692556"/>
                <a:ext cx="1307331" cy="67056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𝟔𝟕𝟓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𝟏𝟓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7903" y="2692556"/>
                <a:ext cx="1307331" cy="67056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ight Arrow 42"/>
          <p:cNvSpPr/>
          <p:nvPr/>
        </p:nvSpPr>
        <p:spPr>
          <a:xfrm>
            <a:off x="2739871" y="3577516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3488235" y="3551333"/>
                <a:ext cx="1184710" cy="40011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𝟒𝟓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8235" y="3551333"/>
                <a:ext cx="1184710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/>
          <p:cNvSpPr/>
          <p:nvPr/>
        </p:nvSpPr>
        <p:spPr>
          <a:xfrm>
            <a:off x="3686722" y="1080762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2179058" y="971550"/>
                <a:ext cx="1279064" cy="62388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𝒑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9058" y="971550"/>
                <a:ext cx="1279064" cy="62388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4484318" y="921575"/>
                <a:ext cx="1593273" cy="67569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𝒑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. 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𝟏𝟎𝟎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4318" y="921575"/>
                <a:ext cx="1593273" cy="6756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726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5906</TotalTime>
  <Words>358</Words>
  <Application>Microsoft Office PowerPoint</Application>
  <PresentationFormat>On-screen Show (16:9)</PresentationFormat>
  <Paragraphs>66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Cambria Math</vt:lpstr>
      <vt:lpstr>Office Theme</vt:lpstr>
      <vt:lpstr>Percentages</vt:lpstr>
      <vt:lpstr>PERCENTAGES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398</cp:revision>
  <dcterms:created xsi:type="dcterms:W3CDTF">2016-10-20T15:06:14Z</dcterms:created>
  <dcterms:modified xsi:type="dcterms:W3CDTF">2016-12-25T17:05:59Z</dcterms:modified>
</cp:coreProperties>
</file>